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7"/>
  </p:notesMasterIdLst>
  <p:sldIdLst>
    <p:sldId id="263" r:id="rId2"/>
    <p:sldId id="259" r:id="rId3"/>
    <p:sldId id="264" r:id="rId4"/>
    <p:sldId id="265" r:id="rId5"/>
    <p:sldId id="266" r:id="rId6"/>
    <p:sldId id="267" r:id="rId7"/>
    <p:sldId id="268" r:id="rId8"/>
    <p:sldId id="269" r:id="rId9"/>
    <p:sldId id="270" r:id="rId10"/>
    <p:sldId id="271" r:id="rId11"/>
    <p:sldId id="272" r:id="rId12"/>
    <p:sldId id="273" r:id="rId13"/>
    <p:sldId id="274" r:id="rId14"/>
    <p:sldId id="275" r:id="rId15"/>
    <p:sldId id="277" r:id="rId16"/>
    <p:sldId id="282" r:id="rId17"/>
    <p:sldId id="283" r:id="rId18"/>
    <p:sldId id="284" r:id="rId19"/>
    <p:sldId id="285" r:id="rId20"/>
    <p:sldId id="286" r:id="rId21"/>
    <p:sldId id="279" r:id="rId22"/>
    <p:sldId id="288" r:id="rId23"/>
    <p:sldId id="287" r:id="rId24"/>
    <p:sldId id="289" r:id="rId25"/>
    <p:sldId id="290" r:id="rId26"/>
    <p:sldId id="291" r:id="rId27"/>
    <p:sldId id="280" r:id="rId28"/>
    <p:sldId id="281" r:id="rId29"/>
    <p:sldId id="276" r:id="rId30"/>
    <p:sldId id="297" r:id="rId31"/>
    <p:sldId id="292" r:id="rId32"/>
    <p:sldId id="293" r:id="rId33"/>
    <p:sldId id="294" r:id="rId34"/>
    <p:sldId id="298" r:id="rId35"/>
    <p:sldId id="262" r:id="rId36"/>
  </p:sldIdLst>
  <p:sldSz cx="12192000" cy="6858000"/>
  <p:notesSz cx="6858000" cy="9144000"/>
  <p:embeddedFontLst>
    <p:embeddedFont>
      <p:font typeface="Oi"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htyW5ytG2QzhO0bomHZxkHQZwEe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260" y="2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4526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9887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982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9585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6842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5553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61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956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5437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2140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4500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4171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463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3800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278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017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434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8760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614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4034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8008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892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382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8398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25724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0119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931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2956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0138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1446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7787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554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673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4211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03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2"/>
          <p:cNvSpPr>
            <a:spLocks noGrp="1"/>
          </p:cNvSpPr>
          <p:nvPr>
            <p:ph type="pic" idx="2"/>
          </p:nvPr>
        </p:nvSpPr>
        <p:spPr>
          <a:xfrm>
            <a:off x="5183188" y="987425"/>
            <a:ext cx="6172200" cy="4873625"/>
          </a:xfrm>
          <a:prstGeom prst="rect">
            <a:avLst/>
          </a:prstGeom>
          <a:noFill/>
          <a:ln>
            <a:noFill/>
          </a:ln>
        </p:spPr>
      </p:sp>
      <p:sp>
        <p:nvSpPr>
          <p:cNvPr id="38" name="Google Shape;3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9" name="Google Shape;3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
        <p:cNvGrpSpPr/>
        <p:nvPr/>
      </p:nvGrpSpPr>
      <p:grpSpPr>
        <a:xfrm>
          <a:off x="0" y="0"/>
          <a:ext cx="0" cy="0"/>
          <a:chOff x="0" y="0"/>
          <a:chExt cx="0" cy="0"/>
        </a:xfrm>
      </p:grpSpPr>
      <p:sp>
        <p:nvSpPr>
          <p:cNvPr id="21" name="Google Shape;2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2036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Oi"/>
                <a:ea typeface="Oi"/>
                <a:cs typeface="Oi"/>
                <a:sym typeface="Oi"/>
              </a:rPr>
              <a:t>www.9slide.vn</a:t>
            </a:r>
            <a:endParaRPr/>
          </a:p>
        </p:txBody>
      </p:sp>
      <p:sp>
        <p:nvSpPr>
          <p:cNvPr id="7" name="Google Shape;7;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i"/>
                <a:ea typeface="Oi"/>
                <a:cs typeface="Oi"/>
                <a:sym typeface="O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i"/>
                <a:ea typeface="Oi"/>
                <a:cs typeface="Oi"/>
                <a:sym typeface="O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i"/>
                <a:ea typeface="Oi"/>
                <a:cs typeface="Oi"/>
                <a:sym typeface="O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i"/>
                <a:ea typeface="Oi"/>
                <a:cs typeface="Oi"/>
                <a:sym typeface="Oi"/>
              </a:defRPr>
            </a:lvl9pPr>
          </a:lstStyle>
          <a:p>
            <a:endParaRPr/>
          </a:p>
        </p:txBody>
      </p:sp>
      <p:sp>
        <p:nvSpPr>
          <p:cNvPr id="9" name="Google Shape;9;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Oi"/>
                <a:ea typeface="Oi"/>
                <a:cs typeface="Oi"/>
                <a:sym typeface="Oi"/>
              </a:defRPr>
            </a:lvl1pPr>
            <a:lvl2pPr marR="0" lvl="1" algn="l" rtl="0">
              <a:spcBef>
                <a:spcPts val="0"/>
              </a:spcBef>
              <a:spcAft>
                <a:spcPts val="0"/>
              </a:spcAft>
              <a:buSzPts val="1400"/>
              <a:buNone/>
              <a:defRPr sz="1800" b="0" i="0" u="none" strike="noStrike" cap="none">
                <a:solidFill>
                  <a:schemeClr val="dk1"/>
                </a:solidFill>
                <a:latin typeface="Oi"/>
                <a:ea typeface="Oi"/>
                <a:cs typeface="Oi"/>
                <a:sym typeface="Oi"/>
              </a:defRPr>
            </a:lvl2pPr>
            <a:lvl3pPr marR="0" lvl="2" algn="l" rtl="0">
              <a:spcBef>
                <a:spcPts val="0"/>
              </a:spcBef>
              <a:spcAft>
                <a:spcPts val="0"/>
              </a:spcAft>
              <a:buSzPts val="1400"/>
              <a:buNone/>
              <a:defRPr sz="1800" b="0" i="0" u="none" strike="noStrike" cap="none">
                <a:solidFill>
                  <a:schemeClr val="dk1"/>
                </a:solidFill>
                <a:latin typeface="Oi"/>
                <a:ea typeface="Oi"/>
                <a:cs typeface="Oi"/>
                <a:sym typeface="Oi"/>
              </a:defRPr>
            </a:lvl3pPr>
            <a:lvl4pPr marR="0" lvl="3" algn="l" rtl="0">
              <a:spcBef>
                <a:spcPts val="0"/>
              </a:spcBef>
              <a:spcAft>
                <a:spcPts val="0"/>
              </a:spcAft>
              <a:buSzPts val="1400"/>
              <a:buNone/>
              <a:defRPr sz="1800" b="0" i="0" u="none" strike="noStrike" cap="none">
                <a:solidFill>
                  <a:schemeClr val="dk1"/>
                </a:solidFill>
                <a:latin typeface="Oi"/>
                <a:ea typeface="Oi"/>
                <a:cs typeface="Oi"/>
                <a:sym typeface="Oi"/>
              </a:defRPr>
            </a:lvl4pPr>
            <a:lvl5pPr marR="0" lvl="4" algn="l" rtl="0">
              <a:spcBef>
                <a:spcPts val="0"/>
              </a:spcBef>
              <a:spcAft>
                <a:spcPts val="0"/>
              </a:spcAft>
              <a:buSzPts val="1400"/>
              <a:buNone/>
              <a:defRPr sz="1800" b="0" i="0" u="none" strike="noStrike" cap="none">
                <a:solidFill>
                  <a:schemeClr val="dk1"/>
                </a:solidFill>
                <a:latin typeface="Oi"/>
                <a:ea typeface="Oi"/>
                <a:cs typeface="Oi"/>
                <a:sym typeface="Oi"/>
              </a:defRPr>
            </a:lvl5pPr>
            <a:lvl6pPr marR="0" lvl="5" algn="l" rtl="0">
              <a:spcBef>
                <a:spcPts val="0"/>
              </a:spcBef>
              <a:spcAft>
                <a:spcPts val="0"/>
              </a:spcAft>
              <a:buSzPts val="1400"/>
              <a:buNone/>
              <a:defRPr sz="1800" b="0" i="0" u="none" strike="noStrike" cap="none">
                <a:solidFill>
                  <a:schemeClr val="dk1"/>
                </a:solidFill>
                <a:latin typeface="Oi"/>
                <a:ea typeface="Oi"/>
                <a:cs typeface="Oi"/>
                <a:sym typeface="Oi"/>
              </a:defRPr>
            </a:lvl6pPr>
            <a:lvl7pPr marR="0" lvl="6" algn="l" rtl="0">
              <a:spcBef>
                <a:spcPts val="0"/>
              </a:spcBef>
              <a:spcAft>
                <a:spcPts val="0"/>
              </a:spcAft>
              <a:buSzPts val="1400"/>
              <a:buNone/>
              <a:defRPr sz="1800" b="0" i="0" u="none" strike="noStrike" cap="none">
                <a:solidFill>
                  <a:schemeClr val="dk1"/>
                </a:solidFill>
                <a:latin typeface="Oi"/>
                <a:ea typeface="Oi"/>
                <a:cs typeface="Oi"/>
                <a:sym typeface="Oi"/>
              </a:defRPr>
            </a:lvl7pPr>
            <a:lvl8pPr marR="0" lvl="7" algn="l" rtl="0">
              <a:spcBef>
                <a:spcPts val="0"/>
              </a:spcBef>
              <a:spcAft>
                <a:spcPts val="0"/>
              </a:spcAft>
              <a:buSzPts val="1400"/>
              <a:buNone/>
              <a:defRPr sz="1800" b="0" i="0" u="none" strike="noStrike" cap="none">
                <a:solidFill>
                  <a:schemeClr val="dk1"/>
                </a:solidFill>
                <a:latin typeface="Oi"/>
                <a:ea typeface="Oi"/>
                <a:cs typeface="Oi"/>
                <a:sym typeface="Oi"/>
              </a:defRPr>
            </a:lvl8pPr>
            <a:lvl9pPr marR="0" lvl="8" algn="l" rtl="0">
              <a:spcBef>
                <a:spcPts val="0"/>
              </a:spcBef>
              <a:spcAft>
                <a:spcPts val="0"/>
              </a:spcAft>
              <a:buSzPts val="1400"/>
              <a:buNone/>
              <a:defRPr sz="1800" b="0" i="0" u="none" strike="noStrike" cap="none">
                <a:solidFill>
                  <a:schemeClr val="dk1"/>
                </a:solidFill>
                <a:latin typeface="Oi"/>
                <a:ea typeface="Oi"/>
                <a:cs typeface="Oi"/>
                <a:sym typeface="Oi"/>
              </a:defRPr>
            </a:lvl9pPr>
          </a:lstStyle>
          <a:p>
            <a:endParaRPr/>
          </a:p>
        </p:txBody>
      </p:sp>
      <p:sp>
        <p:nvSpPr>
          <p:cNvPr id="10" name="Google Shape;10;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Oi"/>
                <a:ea typeface="Oi"/>
                <a:cs typeface="Oi"/>
                <a:sym typeface="Oi"/>
              </a:defRPr>
            </a:lvl1pPr>
            <a:lvl2pPr marR="0" lvl="1" algn="l" rtl="0">
              <a:spcBef>
                <a:spcPts val="0"/>
              </a:spcBef>
              <a:spcAft>
                <a:spcPts val="0"/>
              </a:spcAft>
              <a:buSzPts val="1400"/>
              <a:buNone/>
              <a:defRPr sz="1800" b="0" i="0" u="none" strike="noStrike" cap="none">
                <a:solidFill>
                  <a:schemeClr val="dk1"/>
                </a:solidFill>
                <a:latin typeface="Oi"/>
                <a:ea typeface="Oi"/>
                <a:cs typeface="Oi"/>
                <a:sym typeface="Oi"/>
              </a:defRPr>
            </a:lvl2pPr>
            <a:lvl3pPr marR="0" lvl="2" algn="l" rtl="0">
              <a:spcBef>
                <a:spcPts val="0"/>
              </a:spcBef>
              <a:spcAft>
                <a:spcPts val="0"/>
              </a:spcAft>
              <a:buSzPts val="1400"/>
              <a:buNone/>
              <a:defRPr sz="1800" b="0" i="0" u="none" strike="noStrike" cap="none">
                <a:solidFill>
                  <a:schemeClr val="dk1"/>
                </a:solidFill>
                <a:latin typeface="Oi"/>
                <a:ea typeface="Oi"/>
                <a:cs typeface="Oi"/>
                <a:sym typeface="Oi"/>
              </a:defRPr>
            </a:lvl3pPr>
            <a:lvl4pPr marR="0" lvl="3" algn="l" rtl="0">
              <a:spcBef>
                <a:spcPts val="0"/>
              </a:spcBef>
              <a:spcAft>
                <a:spcPts val="0"/>
              </a:spcAft>
              <a:buSzPts val="1400"/>
              <a:buNone/>
              <a:defRPr sz="1800" b="0" i="0" u="none" strike="noStrike" cap="none">
                <a:solidFill>
                  <a:schemeClr val="dk1"/>
                </a:solidFill>
                <a:latin typeface="Oi"/>
                <a:ea typeface="Oi"/>
                <a:cs typeface="Oi"/>
                <a:sym typeface="Oi"/>
              </a:defRPr>
            </a:lvl4pPr>
            <a:lvl5pPr marR="0" lvl="4" algn="l" rtl="0">
              <a:spcBef>
                <a:spcPts val="0"/>
              </a:spcBef>
              <a:spcAft>
                <a:spcPts val="0"/>
              </a:spcAft>
              <a:buSzPts val="1400"/>
              <a:buNone/>
              <a:defRPr sz="1800" b="0" i="0" u="none" strike="noStrike" cap="none">
                <a:solidFill>
                  <a:schemeClr val="dk1"/>
                </a:solidFill>
                <a:latin typeface="Oi"/>
                <a:ea typeface="Oi"/>
                <a:cs typeface="Oi"/>
                <a:sym typeface="Oi"/>
              </a:defRPr>
            </a:lvl5pPr>
            <a:lvl6pPr marR="0" lvl="5" algn="l" rtl="0">
              <a:spcBef>
                <a:spcPts val="0"/>
              </a:spcBef>
              <a:spcAft>
                <a:spcPts val="0"/>
              </a:spcAft>
              <a:buSzPts val="1400"/>
              <a:buNone/>
              <a:defRPr sz="1800" b="0" i="0" u="none" strike="noStrike" cap="none">
                <a:solidFill>
                  <a:schemeClr val="dk1"/>
                </a:solidFill>
                <a:latin typeface="Oi"/>
                <a:ea typeface="Oi"/>
                <a:cs typeface="Oi"/>
                <a:sym typeface="Oi"/>
              </a:defRPr>
            </a:lvl6pPr>
            <a:lvl7pPr marR="0" lvl="6" algn="l" rtl="0">
              <a:spcBef>
                <a:spcPts val="0"/>
              </a:spcBef>
              <a:spcAft>
                <a:spcPts val="0"/>
              </a:spcAft>
              <a:buSzPts val="1400"/>
              <a:buNone/>
              <a:defRPr sz="1800" b="0" i="0" u="none" strike="noStrike" cap="none">
                <a:solidFill>
                  <a:schemeClr val="dk1"/>
                </a:solidFill>
                <a:latin typeface="Oi"/>
                <a:ea typeface="Oi"/>
                <a:cs typeface="Oi"/>
                <a:sym typeface="Oi"/>
              </a:defRPr>
            </a:lvl7pPr>
            <a:lvl8pPr marR="0" lvl="7" algn="l" rtl="0">
              <a:spcBef>
                <a:spcPts val="0"/>
              </a:spcBef>
              <a:spcAft>
                <a:spcPts val="0"/>
              </a:spcAft>
              <a:buSzPts val="1400"/>
              <a:buNone/>
              <a:defRPr sz="1800" b="0" i="0" u="none" strike="noStrike" cap="none">
                <a:solidFill>
                  <a:schemeClr val="dk1"/>
                </a:solidFill>
                <a:latin typeface="Oi"/>
                <a:ea typeface="Oi"/>
                <a:cs typeface="Oi"/>
                <a:sym typeface="Oi"/>
              </a:defRPr>
            </a:lvl8pPr>
            <a:lvl9pPr marR="0" lvl="8" algn="l" rtl="0">
              <a:spcBef>
                <a:spcPts val="0"/>
              </a:spcBef>
              <a:spcAft>
                <a:spcPts val="0"/>
              </a:spcAft>
              <a:buSzPts val="1400"/>
              <a:buNone/>
              <a:defRPr sz="1800" b="0" i="0" u="none" strike="noStrike" cap="none">
                <a:solidFill>
                  <a:schemeClr val="dk1"/>
                </a:solidFill>
                <a:latin typeface="Oi"/>
                <a:ea typeface="Oi"/>
                <a:cs typeface="Oi"/>
                <a:sym typeface="Oi"/>
              </a:defRPr>
            </a:lvl9pPr>
          </a:lstStyle>
          <a:p>
            <a:endParaRPr/>
          </a:p>
        </p:txBody>
      </p:sp>
      <p:sp>
        <p:nvSpPr>
          <p:cNvPr id="11" name="Google Shape;11;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i"/>
                <a:ea typeface="Oi"/>
                <a:cs typeface="Oi"/>
                <a:sym typeface="Oi"/>
              </a:defRPr>
            </a:lvl1pPr>
            <a:lvl2pPr marL="0" marR="0" lvl="1" indent="0" algn="r" rtl="0">
              <a:spcBef>
                <a:spcPts val="0"/>
              </a:spcBef>
              <a:buNone/>
              <a:defRPr sz="1200" b="0" i="0" u="none" strike="noStrike" cap="none">
                <a:solidFill>
                  <a:srgbClr val="888888"/>
                </a:solidFill>
                <a:latin typeface="Oi"/>
                <a:ea typeface="Oi"/>
                <a:cs typeface="Oi"/>
                <a:sym typeface="Oi"/>
              </a:defRPr>
            </a:lvl2pPr>
            <a:lvl3pPr marL="0" marR="0" lvl="2" indent="0" algn="r" rtl="0">
              <a:spcBef>
                <a:spcPts val="0"/>
              </a:spcBef>
              <a:buNone/>
              <a:defRPr sz="1200" b="0" i="0" u="none" strike="noStrike" cap="none">
                <a:solidFill>
                  <a:srgbClr val="888888"/>
                </a:solidFill>
                <a:latin typeface="Oi"/>
                <a:ea typeface="Oi"/>
                <a:cs typeface="Oi"/>
                <a:sym typeface="Oi"/>
              </a:defRPr>
            </a:lvl3pPr>
            <a:lvl4pPr marL="0" marR="0" lvl="3" indent="0" algn="r" rtl="0">
              <a:spcBef>
                <a:spcPts val="0"/>
              </a:spcBef>
              <a:buNone/>
              <a:defRPr sz="1200" b="0" i="0" u="none" strike="noStrike" cap="none">
                <a:solidFill>
                  <a:srgbClr val="888888"/>
                </a:solidFill>
                <a:latin typeface="Oi"/>
                <a:ea typeface="Oi"/>
                <a:cs typeface="Oi"/>
                <a:sym typeface="Oi"/>
              </a:defRPr>
            </a:lvl4pPr>
            <a:lvl5pPr marL="0" marR="0" lvl="4" indent="0" algn="r" rtl="0">
              <a:spcBef>
                <a:spcPts val="0"/>
              </a:spcBef>
              <a:buNone/>
              <a:defRPr sz="1200" b="0" i="0" u="none" strike="noStrike" cap="none">
                <a:solidFill>
                  <a:srgbClr val="888888"/>
                </a:solidFill>
                <a:latin typeface="Oi"/>
                <a:ea typeface="Oi"/>
                <a:cs typeface="Oi"/>
                <a:sym typeface="Oi"/>
              </a:defRPr>
            </a:lvl5pPr>
            <a:lvl6pPr marL="0" marR="0" lvl="5" indent="0" algn="r" rtl="0">
              <a:spcBef>
                <a:spcPts val="0"/>
              </a:spcBef>
              <a:buNone/>
              <a:defRPr sz="1200" b="0" i="0" u="none" strike="noStrike" cap="none">
                <a:solidFill>
                  <a:srgbClr val="888888"/>
                </a:solidFill>
                <a:latin typeface="Oi"/>
                <a:ea typeface="Oi"/>
                <a:cs typeface="Oi"/>
                <a:sym typeface="Oi"/>
              </a:defRPr>
            </a:lvl6pPr>
            <a:lvl7pPr marL="0" marR="0" lvl="6" indent="0" algn="r" rtl="0">
              <a:spcBef>
                <a:spcPts val="0"/>
              </a:spcBef>
              <a:buNone/>
              <a:defRPr sz="1200" b="0" i="0" u="none" strike="noStrike" cap="none">
                <a:solidFill>
                  <a:srgbClr val="888888"/>
                </a:solidFill>
                <a:latin typeface="Oi"/>
                <a:ea typeface="Oi"/>
                <a:cs typeface="Oi"/>
                <a:sym typeface="Oi"/>
              </a:defRPr>
            </a:lvl7pPr>
            <a:lvl8pPr marL="0" marR="0" lvl="7" indent="0" algn="r" rtl="0">
              <a:spcBef>
                <a:spcPts val="0"/>
              </a:spcBef>
              <a:buNone/>
              <a:defRPr sz="1200" b="0" i="0" u="none" strike="noStrike" cap="none">
                <a:solidFill>
                  <a:srgbClr val="888888"/>
                </a:solidFill>
                <a:latin typeface="Oi"/>
                <a:ea typeface="Oi"/>
                <a:cs typeface="Oi"/>
                <a:sym typeface="Oi"/>
              </a:defRPr>
            </a:lvl8pPr>
            <a:lvl9pPr marL="0" marR="0" lvl="8" indent="0" algn="r" rtl="0">
              <a:spcBef>
                <a:spcPts val="0"/>
              </a:spcBef>
              <a:buNone/>
              <a:defRPr sz="1200" b="0" i="0" u="none" strike="noStrike" cap="none">
                <a:solidFill>
                  <a:srgbClr val="888888"/>
                </a:solidFill>
                <a:latin typeface="Oi"/>
                <a:ea typeface="Oi"/>
                <a:cs typeface="Oi"/>
                <a:sym typeface="Oi"/>
              </a:defRPr>
            </a:lvl9pPr>
          </a:lstStyle>
          <a:p>
            <a:pPr marL="0" lvl="0" indent="0" algn="r" rtl="0">
              <a:spcBef>
                <a:spcPts val="0"/>
              </a:spcBef>
              <a:spcAft>
                <a:spcPts val="0"/>
              </a:spcAft>
              <a:buNone/>
            </a:pPr>
            <a:fld id="{00000000-1234-1234-1234-123412341234}" type="slidenum">
              <a:rPr lang="en-US"/>
              <a:t>‹#›</a:t>
            </a:fld>
            <a:endParaRPr/>
          </a:p>
        </p:txBody>
      </p:sp>
      <p:sp>
        <p:nvSpPr>
          <p:cNvPr id="12" name="Google Shape;12;p8"/>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3" name="Google Shape;13;p8"/>
          <p:cNvSpPr/>
          <p:nvPr/>
        </p:nvSpPr>
        <p:spPr>
          <a:xfrm>
            <a:off x="34961778"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4" name="Google Shape;14;p8"/>
          <p:cNvSpPr/>
          <p:nvPr/>
        </p:nvSpPr>
        <p:spPr>
          <a:xfrm>
            <a:off x="34961778" y="1949318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sp>
        <p:nvSpPr>
          <p:cNvPr id="15" name="Google Shape;15;p8"/>
          <p:cNvSpPr/>
          <p:nvPr/>
        </p:nvSpPr>
        <p:spPr>
          <a:xfrm>
            <a:off x="-23164800" y="1949318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grpSp>
        <p:nvGrpSpPr>
          <p:cNvPr id="16" name="Google Shape;16;p8"/>
          <p:cNvGrpSpPr/>
          <p:nvPr/>
        </p:nvGrpSpPr>
        <p:grpSpPr>
          <a:xfrm>
            <a:off x="-2202100" y="-2224223"/>
            <a:ext cx="16596200" cy="11284323"/>
            <a:chOff x="-2202100" y="-2224223"/>
            <a:chExt cx="16596200" cy="11284323"/>
          </a:xfrm>
        </p:grpSpPr>
        <p:sp>
          <p:nvSpPr>
            <p:cNvPr id="17" name="Google Shape;17;p8"/>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Oi"/>
                <a:ea typeface="Oi"/>
                <a:cs typeface="Oi"/>
                <a:sym typeface="Oi"/>
              </a:endParaRPr>
            </a:p>
          </p:txBody>
        </p:sp>
        <p:sp>
          <p:nvSpPr>
            <p:cNvPr id="18" name="Google Shape;18;p8"/>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19" name="Google Shape;19;p8"/>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i"/>
                <a:ea typeface="Oi"/>
                <a:cs typeface="Oi"/>
                <a:sym typeface="Oi"/>
              </a:endParaRPr>
            </a:p>
          </p:txBody>
        </p:sp>
      </p:gr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
          <p:cNvPicPr preferRelativeResize="0"/>
          <p:nvPr/>
        </p:nvPicPr>
        <p:blipFill rotWithShape="1">
          <a:blip r:embed="rId3">
            <a:alphaModFix/>
          </a:blip>
          <a:srcRect/>
          <a:stretch/>
        </p:blipFill>
        <p:spPr>
          <a:xfrm>
            <a:off x="-263300" y="-147937"/>
            <a:ext cx="12192000" cy="6858000"/>
          </a:xfrm>
          <a:prstGeom prst="rect">
            <a:avLst/>
          </a:prstGeom>
          <a:noFill/>
          <a:ln>
            <a:noFill/>
          </a:ln>
        </p:spPr>
      </p:pic>
      <p:sp>
        <p:nvSpPr>
          <p:cNvPr id="61" name="Google Shape;61;p1"/>
          <p:cNvSpPr txBox="1"/>
          <p:nvPr/>
        </p:nvSpPr>
        <p:spPr>
          <a:xfrm>
            <a:off x="304800" y="1773588"/>
            <a:ext cx="4626428" cy="615553"/>
          </a:xfrm>
          <a:prstGeom prst="rect">
            <a:avLst/>
          </a:prstGeom>
          <a:noFill/>
          <a:ln>
            <a:noFill/>
          </a:ln>
        </p:spPr>
        <p:txBody>
          <a:bodyPr spcFirstLastPara="1" wrap="square" lIns="0" tIns="0" rIns="0" bIns="0" anchor="t" anchorCtr="0">
            <a:spAutoFit/>
          </a:bodyPr>
          <a:lstStyle/>
          <a:p>
            <a:pPr lvl="0"/>
            <a:r>
              <a:rPr lang="vi-VN" sz="4000" b="1" dirty="0">
                <a:solidFill>
                  <a:srgbClr val="154A8D"/>
                </a:solidFill>
                <a:latin typeface="+mj-lt"/>
              </a:rPr>
              <a:t>Lập trình Java</a:t>
            </a:r>
          </a:p>
        </p:txBody>
      </p:sp>
      <p:pic>
        <p:nvPicPr>
          <p:cNvPr id="63" name="Google Shape;63;p1"/>
          <p:cNvPicPr preferRelativeResize="0"/>
          <p:nvPr/>
        </p:nvPicPr>
        <p:blipFill rotWithShape="1">
          <a:blip r:embed="rId4">
            <a:alphaModFix/>
          </a:blip>
          <a:srcRect/>
          <a:stretch/>
        </p:blipFill>
        <p:spPr>
          <a:xfrm>
            <a:off x="4681850" y="914400"/>
            <a:ext cx="7445124" cy="5029200"/>
          </a:xfrm>
          <a:prstGeom prst="rect">
            <a:avLst/>
          </a:prstGeom>
          <a:noFill/>
          <a:ln>
            <a:noFill/>
          </a:ln>
        </p:spPr>
      </p:pic>
      <p:pic>
        <p:nvPicPr>
          <p:cNvPr id="64" name="Google Shape;64;p1"/>
          <p:cNvPicPr preferRelativeResize="0"/>
          <p:nvPr/>
        </p:nvPicPr>
        <p:blipFill rotWithShape="1">
          <a:blip r:embed="rId5">
            <a:alphaModFix/>
          </a:blip>
          <a:srcRect/>
          <a:stretch/>
        </p:blipFill>
        <p:spPr>
          <a:xfrm>
            <a:off x="304800" y="228600"/>
            <a:ext cx="1143000" cy="821245"/>
          </a:xfrm>
          <a:prstGeom prst="rect">
            <a:avLst/>
          </a:prstGeom>
          <a:noFill/>
          <a:ln>
            <a:noFill/>
          </a:ln>
        </p:spPr>
      </p:pic>
      <p:sp>
        <p:nvSpPr>
          <p:cNvPr id="10" name="object 393"/>
          <p:cNvSpPr/>
          <p:nvPr/>
        </p:nvSpPr>
        <p:spPr>
          <a:xfrm>
            <a:off x="-266700" y="4067031"/>
            <a:ext cx="2753046" cy="237641"/>
          </a:xfrm>
          <a:custGeom>
            <a:avLst/>
            <a:gdLst/>
            <a:ahLst/>
            <a:cxnLst/>
            <a:rect l="l" t="t" r="r" b="b"/>
            <a:pathLst>
              <a:path w="3429000" h="247014">
                <a:moveTo>
                  <a:pt x="3429000" y="0"/>
                </a:moveTo>
                <a:lnTo>
                  <a:pt x="0" y="0"/>
                </a:lnTo>
                <a:lnTo>
                  <a:pt x="0" y="246887"/>
                </a:lnTo>
                <a:lnTo>
                  <a:pt x="3429000" y="246887"/>
                </a:lnTo>
                <a:lnTo>
                  <a:pt x="3429000" y="0"/>
                </a:lnTo>
                <a:close/>
              </a:path>
            </a:pathLst>
          </a:custGeom>
          <a:solidFill>
            <a:srgbClr val="36365C"/>
          </a:solidFill>
        </p:spPr>
        <p:txBody>
          <a:bodyPr wrap="square" lIns="0" tIns="0" rIns="0" bIns="0" rtlCol="0"/>
          <a:lstStyle/>
          <a:p>
            <a:endParaRPr/>
          </a:p>
        </p:txBody>
      </p:sp>
      <p:sp>
        <p:nvSpPr>
          <p:cNvPr id="12" name="object 403"/>
          <p:cNvSpPr txBox="1"/>
          <p:nvPr/>
        </p:nvSpPr>
        <p:spPr>
          <a:xfrm>
            <a:off x="304800" y="4067031"/>
            <a:ext cx="2479401" cy="228268"/>
          </a:xfrm>
          <a:prstGeom prst="rect">
            <a:avLst/>
          </a:prstGeom>
        </p:spPr>
        <p:txBody>
          <a:bodyPr vert="horz" wrap="square" lIns="0" tIns="12700" rIns="0" bIns="0" rtlCol="0">
            <a:spAutoFit/>
          </a:bodyPr>
          <a:lstStyle/>
          <a:p>
            <a:pPr marL="12700">
              <a:lnSpc>
                <a:spcPct val="100000"/>
              </a:lnSpc>
              <a:spcBef>
                <a:spcPts val="100"/>
              </a:spcBef>
            </a:pPr>
            <a:r>
              <a:rPr lang="vi-VN" dirty="0" smtClean="0">
                <a:solidFill>
                  <a:schemeClr val="bg1"/>
                </a:solidFill>
                <a:latin typeface="+mn-lt"/>
                <a:cs typeface="Times New Roman"/>
              </a:rPr>
              <a:t>GV Nguyễn Đắc Kiên</a:t>
            </a:r>
            <a:endParaRPr dirty="0">
              <a:solidFill>
                <a:schemeClr val="bg1"/>
              </a:solidFill>
              <a:latin typeface="+mn-lt"/>
              <a:cs typeface="Times New Roman"/>
            </a:endParaRPr>
          </a:p>
        </p:txBody>
      </p:sp>
      <p:sp>
        <p:nvSpPr>
          <p:cNvPr id="8" name="Google Shape;61;p1"/>
          <p:cNvSpPr txBox="1"/>
          <p:nvPr/>
        </p:nvSpPr>
        <p:spPr>
          <a:xfrm>
            <a:off x="1270884" y="2612533"/>
            <a:ext cx="4626428" cy="615553"/>
          </a:xfrm>
          <a:prstGeom prst="rect">
            <a:avLst/>
          </a:prstGeom>
          <a:noFill/>
          <a:ln>
            <a:noFill/>
          </a:ln>
        </p:spPr>
        <p:txBody>
          <a:bodyPr spcFirstLastPara="1" wrap="square" lIns="0" tIns="0" rIns="0" bIns="0" anchor="t" anchorCtr="0">
            <a:spAutoFit/>
          </a:bodyPr>
          <a:lstStyle/>
          <a:p>
            <a:pPr lvl="0"/>
            <a:r>
              <a:rPr lang="vi-VN" sz="4000" b="1" dirty="0" smtClean="0">
                <a:solidFill>
                  <a:srgbClr val="154A8D"/>
                </a:solidFill>
                <a:latin typeface="+mj-lt"/>
              </a:rPr>
              <a:t>Tên bài học</a:t>
            </a:r>
            <a:endParaRPr lang="vi-VN" sz="4000" b="1" dirty="0">
              <a:solidFill>
                <a:srgbClr val="154A8D"/>
              </a:solidFill>
              <a:latin typeface="+mj-lt"/>
            </a:endParaRPr>
          </a:p>
        </p:txBody>
      </p:sp>
    </p:spTree>
    <p:extLst>
      <p:ext uri="{BB962C8B-B14F-4D97-AF65-F5344CB8AC3E}">
        <p14:creationId xmlns:p14="http://schemas.microsoft.com/office/powerpoint/2010/main" val="68248988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1.2) Xác định các bảng và mối quan hệ giữa các bảng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680357" y="1776742"/>
            <a:ext cx="10344038" cy="3665307"/>
          </a:xfrm>
          <a:prstGeom prst="rect">
            <a:avLst/>
          </a:prstGeom>
        </p:spPr>
      </p:pic>
    </p:spTree>
    <p:extLst>
      <p:ext uri="{BB962C8B-B14F-4D97-AF65-F5344CB8AC3E}">
        <p14:creationId xmlns:p14="http://schemas.microsoft.com/office/powerpoint/2010/main" val="39063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1.2) Xác định các bảng và mối quan hệ giữa các bảng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595574" y="1877618"/>
            <a:ext cx="9328240" cy="4196568"/>
          </a:xfrm>
          <a:prstGeom prst="rect">
            <a:avLst/>
          </a:prstGeom>
        </p:spPr>
      </p:pic>
    </p:spTree>
    <p:extLst>
      <p:ext uri="{BB962C8B-B14F-4D97-AF65-F5344CB8AC3E}">
        <p14:creationId xmlns:p14="http://schemas.microsoft.com/office/powerpoint/2010/main" val="399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a:latin typeface="Times New Roman" panose="02020603050405020304" pitchFamily="18" charset="0"/>
                <a:cs typeface="Times New Roman" panose="02020603050405020304" pitchFamily="18" charset="0"/>
              </a:rPr>
              <a:t>Mối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quan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giữa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bảng</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Một-nhiều: Một khách hàng có thể có nhiều yêu cầu bồi thường.</a:t>
            </a:r>
          </a:p>
          <a:p>
            <a:pPr lvl="1"/>
            <a:r>
              <a:rPr lang="vi-VN" sz="2000" dirty="0">
                <a:latin typeface="Times New Roman" panose="02020603050405020304" pitchFamily="18" charset="0"/>
                <a:cs typeface="Times New Roman" panose="02020603050405020304" pitchFamily="18" charset="0"/>
              </a:rPr>
              <a:t>Quan hệ giữa customers và claims: Một customer có nhiều claims.</a:t>
            </a:r>
          </a:p>
          <a:p>
            <a:pPr marL="114300" indent="0">
              <a:buNone/>
            </a:pPr>
            <a:r>
              <a:rPr lang="vi-VN" sz="2400" b="1" dirty="0">
                <a:latin typeface="Times New Roman" panose="02020603050405020304" pitchFamily="18" charset="0"/>
                <a:cs typeface="Times New Roman" panose="02020603050405020304" pitchFamily="18" charset="0"/>
              </a:rPr>
              <a:t>Một-nhiều: Một sản phẩm bảo hiểm có thể liên quan đến nhiều yêu cầu bồi thường.</a:t>
            </a:r>
          </a:p>
          <a:p>
            <a:pPr lvl="1"/>
            <a:r>
              <a:rPr lang="vi-VN" sz="2000" dirty="0">
                <a:latin typeface="Times New Roman" panose="02020603050405020304" pitchFamily="18" charset="0"/>
                <a:cs typeface="Times New Roman" panose="02020603050405020304" pitchFamily="18" charset="0"/>
              </a:rPr>
              <a:t>Quan hệ giữa insurance_products và claims: Một insurance_product có nhiều claims.</a:t>
            </a:r>
          </a:p>
          <a:p>
            <a:pPr marL="114300" indent="0">
              <a:buNone/>
            </a:pPr>
            <a:r>
              <a:rPr lang="vi-VN" sz="2400" b="1" dirty="0">
                <a:latin typeface="Times New Roman" panose="02020603050405020304" pitchFamily="18" charset="0"/>
                <a:cs typeface="Times New Roman" panose="02020603050405020304" pitchFamily="18" charset="0"/>
              </a:rPr>
              <a:t>Một-nhiều: Một trạng thái có thể áp dụng cho nhiều yêu cầu bồi thường.</a:t>
            </a:r>
          </a:p>
          <a:p>
            <a:pPr lvl="1"/>
            <a:r>
              <a:rPr lang="vi-VN" sz="2000" dirty="0">
                <a:latin typeface="Times New Roman" panose="02020603050405020304" pitchFamily="18" charset="0"/>
                <a:cs typeface="Times New Roman" panose="02020603050405020304" pitchFamily="18" charset="0"/>
              </a:rPr>
              <a:t>Quan hệ giữa claim_statuses và claims: Một claim_status có nhiều claims.</a:t>
            </a:r>
          </a:p>
          <a:p>
            <a:pPr marL="114300" indent="0">
              <a:buNone/>
            </a:pPr>
            <a:r>
              <a:rPr lang="vi-VN" sz="2400" b="1" dirty="0">
                <a:latin typeface="Times New Roman" panose="02020603050405020304" pitchFamily="18" charset="0"/>
                <a:cs typeface="Times New Roman" panose="02020603050405020304" pitchFamily="18" charset="0"/>
              </a:rPr>
              <a:t>Một-nhiều: Một yêu cầu bồi thường có thể có nhiều tài liệu đính kèm.</a:t>
            </a:r>
          </a:p>
          <a:p>
            <a:pPr lvl="1"/>
            <a:r>
              <a:rPr lang="vi-VN" sz="2000" dirty="0">
                <a:latin typeface="Times New Roman" panose="02020603050405020304" pitchFamily="18" charset="0"/>
                <a:cs typeface="Times New Roman" panose="02020603050405020304" pitchFamily="18" charset="0"/>
              </a:rPr>
              <a:t>Quan hệ giữa claims và claim_documents: Một claim có nhiều claim_documents.</a:t>
            </a:r>
          </a:p>
          <a:p>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21558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ràng</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buộc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toàn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vẹn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dữ</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liệu</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Foreign keys:</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customer_id trong bảng claims liên kết với id trong bảng customers.</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product_id trong bảng claims liên kết với id trong bảng insurance_products.</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status_id trong bảng claims liên kết với id trong bảng claim_statuses.</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claim_id trong bảng claim_documents liên kết với id trong bảng claims.</a:t>
            </a:r>
          </a:p>
          <a:p>
            <a:pPr marL="114300" indent="0">
              <a:buNone/>
            </a:pPr>
            <a:r>
              <a:rPr lang="vi-VN" sz="2400" b="1" dirty="0">
                <a:latin typeface="Times New Roman" panose="02020603050405020304" pitchFamily="18" charset="0"/>
                <a:cs typeface="Times New Roman" panose="02020603050405020304" pitchFamily="18" charset="0"/>
              </a:rPr>
              <a:t>Unique constraints: </a:t>
            </a:r>
            <a:r>
              <a:rPr lang="vi-VN" sz="2400" dirty="0">
                <a:latin typeface="Times New Roman" panose="02020603050405020304" pitchFamily="18" charset="0"/>
                <a:cs typeface="Times New Roman" panose="02020603050405020304" pitchFamily="18" charset="0"/>
              </a:rPr>
              <a:t>Đảm bảo không có sự trùng lặp trong các trường quan trọng như email trong bảng customers.</a:t>
            </a:r>
          </a:p>
          <a:p>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818226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a:t>
            </a:r>
            <a:r>
              <a:rPr lang="vi-VN" sz="2800" b="1" dirty="0" smtClean="0">
                <a:latin typeface="Times New Roman" panose="02020603050405020304" pitchFamily="18" charset="0"/>
                <a:cs typeface="Times New Roman" panose="02020603050405020304" pitchFamily="18" charset="0"/>
              </a:rPr>
              <a:t>.3</a:t>
            </a:r>
            <a:r>
              <a:rPr lang="vi-VN" sz="2800" b="1" dirty="0">
                <a:latin typeface="Times New Roman" panose="02020603050405020304" pitchFamily="18" charset="0"/>
                <a:cs typeface="Times New Roman" panose="02020603050405020304" pitchFamily="18" charset="0"/>
              </a:rPr>
              <a:t>)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6" name="Picture 5"/>
          <p:cNvPicPr>
            <a:picLocks noChangeAspect="1"/>
          </p:cNvPicPr>
          <p:nvPr/>
        </p:nvPicPr>
        <p:blipFill>
          <a:blip r:embed="rId5"/>
          <a:stretch>
            <a:fillRect/>
          </a:stretch>
        </p:blipFill>
        <p:spPr>
          <a:xfrm>
            <a:off x="1768247" y="1458930"/>
            <a:ext cx="7870973" cy="4788688"/>
          </a:xfrm>
          <a:prstGeom prst="rect">
            <a:avLst/>
          </a:prstGeom>
        </p:spPr>
      </p:pic>
    </p:spTree>
    <p:extLst>
      <p:ext uri="{BB962C8B-B14F-4D97-AF65-F5344CB8AC3E}">
        <p14:creationId xmlns:p14="http://schemas.microsoft.com/office/powerpoint/2010/main" val="22042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3083412" y="1147112"/>
            <a:ext cx="6926003" cy="5345763"/>
          </a:xfrm>
          <a:prstGeom prst="rect">
            <a:avLst/>
          </a:prstGeom>
        </p:spPr>
      </p:pic>
    </p:spTree>
    <p:extLst>
      <p:ext uri="{BB962C8B-B14F-4D97-AF65-F5344CB8AC3E}">
        <p14:creationId xmlns:p14="http://schemas.microsoft.com/office/powerpoint/2010/main" val="394281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1.3)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880535" y="1665927"/>
            <a:ext cx="7541051" cy="4619951"/>
          </a:xfrm>
          <a:prstGeom prst="rect">
            <a:avLst/>
          </a:prstGeom>
        </p:spPr>
      </p:pic>
    </p:spTree>
    <p:extLst>
      <p:ext uri="{BB962C8B-B14F-4D97-AF65-F5344CB8AC3E}">
        <p14:creationId xmlns:p14="http://schemas.microsoft.com/office/powerpoint/2010/main" val="167227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1.3)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2007771" y="1606512"/>
            <a:ext cx="6679029" cy="4657380"/>
          </a:xfrm>
          <a:prstGeom prst="rect">
            <a:avLst/>
          </a:prstGeom>
        </p:spPr>
      </p:pic>
    </p:spTree>
    <p:extLst>
      <p:ext uri="{BB962C8B-B14F-4D97-AF65-F5344CB8AC3E}">
        <p14:creationId xmlns:p14="http://schemas.microsoft.com/office/powerpoint/2010/main" val="295336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1.3)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3075515" y="1571944"/>
            <a:ext cx="6818498" cy="4920931"/>
          </a:xfrm>
          <a:prstGeom prst="rect">
            <a:avLst/>
          </a:prstGeom>
        </p:spPr>
      </p:pic>
    </p:spTree>
    <p:extLst>
      <p:ext uri="{BB962C8B-B14F-4D97-AF65-F5344CB8AC3E}">
        <p14:creationId xmlns:p14="http://schemas.microsoft.com/office/powerpoint/2010/main" val="213075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1.3)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Mối quan hệ giữa các bảng</a:t>
            </a:r>
          </a:p>
          <a:p>
            <a:r>
              <a:rPr lang="vi-VN" sz="2400" dirty="0">
                <a:latin typeface="Times New Roman" panose="02020603050405020304" pitchFamily="18" charset="0"/>
                <a:cs typeface="Times New Roman" panose="02020603050405020304" pitchFamily="18" charset="0"/>
              </a:rPr>
              <a:t>Một khách hàng (Customer) có thể gửi nhiều yêu cầu bồi thường (Claims).</a:t>
            </a:r>
          </a:p>
          <a:p>
            <a:r>
              <a:rPr lang="vi-VN" sz="2400" dirty="0">
                <a:latin typeface="Times New Roman" panose="02020603050405020304" pitchFamily="18" charset="0"/>
                <a:cs typeface="Times New Roman" panose="02020603050405020304" pitchFamily="18" charset="0"/>
              </a:rPr>
              <a:t>Một sản phẩm bảo hiểm (Insurance Product) có thể được liên kết với nhiều yêu cầu bồi thường (Claims).</a:t>
            </a:r>
          </a:p>
          <a:p>
            <a:r>
              <a:rPr lang="vi-VN" sz="2400" dirty="0">
                <a:latin typeface="Times New Roman" panose="02020603050405020304" pitchFamily="18" charset="0"/>
                <a:cs typeface="Times New Roman" panose="02020603050405020304" pitchFamily="18" charset="0"/>
              </a:rPr>
              <a:t>Một trạng thái yêu cầu (Claim Status) có thể áp dụng cho nhiều yêu cầu bồi thường (Claims).</a:t>
            </a:r>
          </a:p>
          <a:p>
            <a:r>
              <a:rPr lang="vi-VN" sz="2400" dirty="0">
                <a:latin typeface="Times New Roman" panose="02020603050405020304" pitchFamily="18" charset="0"/>
                <a:cs typeface="Times New Roman" panose="02020603050405020304" pitchFamily="18" charset="0"/>
              </a:rPr>
              <a:t>Một yêu cầu bồi thường (Claim) có thể có nhiều tài liệu (Claim Documents) liên quan.</a:t>
            </a:r>
          </a:p>
          <a:p>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26408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smtClean="0">
                <a:latin typeface="Times New Roman" panose="02020603050405020304" pitchFamily="18" charset="0"/>
                <a:cs typeface="Times New Roman" panose="02020603050405020304" pitchFamily="18" charset="0"/>
              </a:rPr>
              <a:t>Nội dung</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smtClean="0">
                <a:latin typeface="Times New Roman" panose="02020603050405020304" pitchFamily="18" charset="0"/>
                <a:cs typeface="Times New Roman" panose="02020603050405020304" pitchFamily="18" charset="0"/>
              </a:rPr>
              <a:t>I) </a:t>
            </a:r>
            <a:r>
              <a:rPr lang="vi-VN" sz="2400" b="1" dirty="0" smtClean="0">
                <a:latin typeface="Times New Roman" panose="02020603050405020304" pitchFamily="18" charset="0"/>
                <a:cs typeface="Times New Roman" panose="02020603050405020304" pitchFamily="18" charset="0"/>
              </a:rPr>
              <a:t>Thiết kế Database</a:t>
            </a:r>
          </a:p>
          <a:p>
            <a:pPr marL="1028700" lvl="1" indent="-457200">
              <a:buFont typeface="+mj-lt"/>
              <a:buAutoNum type="arabicPeriod"/>
            </a:pP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ER (Entity-Relationship) </a:t>
            </a:r>
            <a:endParaRPr lang="vi-VN" sz="2000"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vi-VN" sz="2000" dirty="0">
                <a:latin typeface="Times New Roman" panose="02020603050405020304" pitchFamily="18" charset="0"/>
                <a:cs typeface="Times New Roman" panose="02020603050405020304" pitchFamily="18" charset="0"/>
              </a:rPr>
              <a:t>Xác định các bảng và mối quan hệ giữa các bảng </a:t>
            </a:r>
          </a:p>
          <a:p>
            <a:pPr marL="1028700" lvl="1" indent="-457200">
              <a:buFont typeface="+mj-lt"/>
              <a:buAutoNum type="arabicPeriod"/>
            </a:pPr>
            <a:r>
              <a:rPr lang="vi-VN" sz="2000" dirty="0">
                <a:latin typeface="Times New Roman" panose="02020603050405020304" pitchFamily="18" charset="0"/>
                <a:cs typeface="Times New Roman" panose="02020603050405020304" pitchFamily="18" charset="0"/>
              </a:rPr>
              <a:t>Thiết kế chi tiết các bảng và cột </a:t>
            </a:r>
            <a:endParaRPr lang="vi-VN" sz="2000"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vi-VN" sz="2000" dirty="0" smtClean="0">
                <a:latin typeface="Times New Roman" panose="02020603050405020304" pitchFamily="18" charset="0"/>
                <a:cs typeface="Times New Roman" panose="02020603050405020304" pitchFamily="18" charset="0"/>
              </a:rPr>
              <a:t>Sơ đồ diagram của database</a:t>
            </a:r>
          </a:p>
          <a:p>
            <a:pPr marL="114300" indent="0">
              <a:buNone/>
            </a:pPr>
            <a:r>
              <a:rPr lang="vi-VN" sz="2400" b="1" dirty="0" smtClean="0">
                <a:latin typeface="Times New Roman" panose="02020603050405020304" pitchFamily="18" charset="0"/>
                <a:cs typeface="Times New Roman" panose="02020603050405020304" pitchFamily="18" charset="0"/>
              </a:rPr>
              <a:t>II) Thiết </a:t>
            </a:r>
            <a:r>
              <a:rPr lang="vi-VN" sz="2400" b="1" dirty="0">
                <a:latin typeface="Times New Roman" panose="02020603050405020304" pitchFamily="18" charset="0"/>
                <a:cs typeface="Times New Roman" panose="02020603050405020304" pitchFamily="18" charset="0"/>
              </a:rPr>
              <a:t>kế giao diện người dùng </a:t>
            </a:r>
            <a:endParaRPr lang="vi-VN" sz="2400" b="1"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en-US" sz="2000" dirty="0" err="1">
                <a:latin typeface="Times New Roman" panose="02020603050405020304" pitchFamily="18" charset="0"/>
                <a:cs typeface="Times New Roman" panose="02020603050405020304" pitchFamily="18" charset="0"/>
              </a:rPr>
              <a:t>Nguyên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tắc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UI/UX </a:t>
            </a:r>
            <a:endParaRPr lang="vi-VN" sz="2000"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en-US" sz="2000" dirty="0" err="1">
                <a:latin typeface="Times New Roman" panose="02020603050405020304" pitchFamily="18" charset="0"/>
                <a:cs typeface="Times New Roman" panose="02020603050405020304" pitchFamily="18" charset="0"/>
              </a:rPr>
              <a:t>Thiết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a:t>
            </a:r>
            <a:r>
              <a:rPr lang="en-US" sz="2000" dirty="0">
                <a:latin typeface="Times New Roman" panose="02020603050405020304" pitchFamily="18" charset="0"/>
                <a:cs typeface="Times New Roman" panose="02020603050405020304" pitchFamily="18" charset="0"/>
              </a:rPr>
              <a:t> mockup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wireframe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endParaRPr lang="vi-VN" sz="2000"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thống</a:t>
            </a:r>
            <a:endParaRPr lang="vi-VN" sz="2000" dirty="0" smtClean="0">
              <a:latin typeface="Times New Roman" panose="02020603050405020304" pitchFamily="18" charset="0"/>
              <a:cs typeface="Times New Roman" panose="02020603050405020304" pitchFamily="18" charset="0"/>
            </a:endParaRPr>
          </a:p>
          <a:p>
            <a:pPr marL="1028700" lvl="1" indent="-457200">
              <a:buFont typeface="+mj-lt"/>
              <a:buAutoNum type="arabicPeriod"/>
            </a:pPr>
            <a:r>
              <a:rPr lang="vi-VN" sz="2000" dirty="0" smtClean="0">
                <a:latin typeface="Times New Roman" panose="02020603050405020304" pitchFamily="18" charset="0"/>
                <a:cs typeface="Times New Roman" panose="02020603050405020304" pitchFamily="18" charset="0"/>
              </a:rPr>
              <a:t>Công cụ hỗ trợ thiết kế giao diện</a:t>
            </a:r>
            <a:endParaRPr lang="en-US"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09309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1.3) Thiết kế chi tiết các bảng và cột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ràng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buộc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toàn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vẹn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dữ</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liệu</a:t>
            </a:r>
            <a:endParaRPr lang="en-US" sz="2400" b="1"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customer_id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Customers.</a:t>
            </a:r>
          </a:p>
          <a:p>
            <a:r>
              <a:rPr lang="en-US" sz="2400" dirty="0" err="1">
                <a:latin typeface="Times New Roman" panose="02020603050405020304" pitchFamily="18" charset="0"/>
                <a:cs typeface="Times New Roman" panose="02020603050405020304" pitchFamily="18" charset="0"/>
              </a:rPr>
              <a:t>product_id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product_id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Insurance Products.</a:t>
            </a:r>
          </a:p>
          <a:p>
            <a:r>
              <a:rPr lang="en-US" sz="2400" dirty="0" err="1">
                <a:latin typeface="Times New Roman" panose="02020603050405020304" pitchFamily="18" charset="0"/>
                <a:cs typeface="Times New Roman" panose="02020603050405020304" pitchFamily="18" charset="0"/>
              </a:rPr>
              <a:t>status_id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status_id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Claim Statuses.</a:t>
            </a:r>
          </a:p>
          <a:p>
            <a:r>
              <a:rPr lang="en-US" sz="2400" dirty="0" err="1">
                <a:latin typeface="Times New Roman" panose="02020603050405020304" pitchFamily="18" charset="0"/>
                <a:cs typeface="Times New Roman" panose="02020603050405020304" pitchFamily="18" charset="0"/>
              </a:rPr>
              <a:t>claim_id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Claim Documents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claim_id</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22862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smtClean="0">
                <a:latin typeface="Times New Roman" panose="02020603050405020304" pitchFamily="18" charset="0"/>
                <a:cs typeface="Times New Roman" panose="02020603050405020304" pitchFamily="18" charset="0"/>
              </a:rPr>
              <a:t>2.1</a:t>
            </a:r>
            <a:r>
              <a:rPr lang="vi-VN" sz="2800" b="1" dirty="0">
                <a:latin typeface="Times New Roman" panose="02020603050405020304" pitchFamily="18" charset="0"/>
                <a:cs typeface="Times New Roman" panose="02020603050405020304" pitchFamily="18" charset="0"/>
              </a:rPr>
              <a:t>) Nguyên tắc thiết kế UI/UX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Nguyên tắc cơ bản của UI (User Interface)</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Đảm bảo tính nhất quán và dễ sử dụng:</a:t>
            </a:r>
          </a:p>
          <a:p>
            <a:pPr lvl="1"/>
            <a:r>
              <a:rPr lang="vi-VN" sz="2000" dirty="0">
                <a:latin typeface="Times New Roman" panose="02020603050405020304" pitchFamily="18" charset="0"/>
                <a:cs typeface="Times New Roman" panose="02020603050405020304" pitchFamily="18" charset="0"/>
              </a:rPr>
              <a:t>Nhất quán: Sử dụng các yếu tố thiết kế như màu sắc, kiểu chữ, và bố cục đồng nhất trên toàn bộ ứng dụng để tạo ra một trải nghiệm người dùng thống nhất. Điều này giúp người dùng dễ dàng làm quen và sử dụng hệ thống.</a:t>
            </a:r>
          </a:p>
          <a:p>
            <a:pPr lvl="1"/>
            <a:r>
              <a:rPr lang="vi-VN" sz="2000" dirty="0">
                <a:latin typeface="Times New Roman" panose="02020603050405020304" pitchFamily="18" charset="0"/>
                <a:cs typeface="Times New Roman" panose="02020603050405020304" pitchFamily="18" charset="0"/>
              </a:rPr>
              <a:t>Dễ sử dụng: Đảm bảo rằng các thành phần giao diện như nút bấm, menu và các trường nhập liệu rõ ràng và dễ tìm. Các hành động chính cần phải dễ thực hiện và không gây nhầm lẫn.</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Đáp ứng nhu cầu và mong đợi của người dùng:</a:t>
            </a:r>
          </a:p>
          <a:p>
            <a:pPr lvl="1"/>
            <a:r>
              <a:rPr lang="vi-VN" sz="2000" dirty="0">
                <a:latin typeface="Times New Roman" panose="02020603050405020304" pitchFamily="18" charset="0"/>
                <a:cs typeface="Times New Roman" panose="02020603050405020304" pitchFamily="18" charset="0"/>
              </a:rPr>
              <a:t>Nhu cầu: Tìm hiểu các yêu cầu và mong đợi của người dùng mục tiêu để thiết kế giao diện phù hợp. Ví dụ, người dùng quản lý yêu cầu bồi thường cần các chức năng như tạo mới yêu cầu, xem danh sách yêu cầu, và tải lên tài liệu.</a:t>
            </a:r>
          </a:p>
          <a:p>
            <a:pPr lvl="1"/>
            <a:r>
              <a:rPr lang="vi-VN" sz="2000" dirty="0">
                <a:latin typeface="Times New Roman" panose="02020603050405020304" pitchFamily="18" charset="0"/>
                <a:cs typeface="Times New Roman" panose="02020603050405020304" pitchFamily="18" charset="0"/>
              </a:rPr>
              <a:t>Mong đợi: Đảm bảo giao diện đáp ứng các mong đợi về khả năng truy cập và chức năng, giúp người dùng hoàn thành nhiệm vụ của họ một cách dễ dàng và hiệu quả</a:t>
            </a:r>
            <a:r>
              <a:rPr lang="vi-VN" sz="2000" dirty="0" smtClean="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270809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2.1) Nguyên tắc thiết kế UI/UX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Nguyên tắc cơ bản của UX (User </a:t>
            </a:r>
            <a:r>
              <a:rPr lang="vi-VN" sz="2400" b="1" dirty="0" smtClean="0">
                <a:latin typeface="Times New Roman" panose="02020603050405020304" pitchFamily="18" charset="0"/>
                <a:cs typeface="Times New Roman" panose="02020603050405020304" pitchFamily="18" charset="0"/>
              </a:rPr>
              <a:t>Experience)</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Mượt mà: Giảm thiểu độ trễ và đảm bảo các phản hồi của hệ thống nhanh chóng và chính xác. Cung cấp các phản hồi tức thì cho các hành động của người dùng.</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Dễ chịu: Đảm bảo rằng giao diện không chỉ dễ sử dụng mà còn dễ chịu về mặt trực quan và tương tác. Sử dụng các yếu tố thiết kế như màu sắc và hình ảnh để tạo cảm giác thân thiện và chuyên nghiệp.</a:t>
            </a:r>
          </a:p>
          <a:p>
            <a:pPr marL="114300" indent="0">
              <a:buNone/>
            </a:pPr>
            <a:endParaRPr lang="en-US" sz="24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6616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2.1) Nguyên tắc thiết kế UI/UX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Tối ưu hóa các yếu tố như tốc độ, độ tin cậy, và sự dễ dàng trong tương tác</a:t>
            </a:r>
            <a:r>
              <a:rPr lang="vi-VN" sz="2400" b="1" dirty="0" smtClean="0">
                <a:latin typeface="Times New Roman" panose="02020603050405020304" pitchFamily="18" charset="0"/>
                <a:cs typeface="Times New Roman" panose="02020603050405020304" pitchFamily="18" charset="0"/>
              </a:rPr>
              <a:t>:</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Tốc độ: Đảm bảo rằng các trang tải nhanh và phản hồi của hệ thống là tức thì.</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Độ tin cậy: Đảm bảo hệ thống hoạt động ổn định và không gặp lỗi. Cung cấp các cơ chế để người dùng báo cáo lỗi hoặc sự cố.</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Dễ dàng trong tương tác: Thiết kế giao diện sao cho các thao tác của người dùng là trực quan và dễ thực hiện.</a:t>
            </a:r>
          </a:p>
          <a:p>
            <a:pPr marL="114300" indent="0">
              <a:buNone/>
            </a:pPr>
            <a:endParaRPr lang="en-US" sz="24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3654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fontScale="90000"/>
          </a:bodyPr>
          <a:lstStyle/>
          <a:p>
            <a:r>
              <a:rPr lang="vi-VN" sz="2800" b="1" dirty="0">
                <a:latin typeface="Times New Roman" panose="02020603050405020304" pitchFamily="18" charset="0"/>
                <a:cs typeface="Times New Roman" panose="02020603050405020304" pitchFamily="18" charset="0"/>
              </a:rPr>
              <a:t>2.2) Thiết kế mockup và wireframe cho các màn hình chính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Khái niệm mockup và wireframe</a:t>
            </a:r>
          </a:p>
          <a:p>
            <a:r>
              <a:rPr lang="vi-VN" sz="2400" dirty="0">
                <a:latin typeface="Times New Roman" panose="02020603050405020304" pitchFamily="18" charset="0"/>
                <a:cs typeface="Times New Roman" panose="02020603050405020304" pitchFamily="18" charset="0"/>
              </a:rPr>
              <a:t>Sự khác biệt giữa mockup và wireframe:</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Wireframe: Là bản thiết kế cơ bản của giao diện, thể hiện cấu trúc và bố cục của các thành phần mà không có yếu tố thiết kế chi tiết như màu sắc và kiểu chữ. Wireframe giúp xác định các yếu tố chính của giao diện và cách chúng tương tác với nhau.</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Mockup: Là phiên bản chi tiết hơn của wireframe, bao gồm màu sắc, kiểu chữ, và hình ảnh. Mockup thể hiện cách giao diện sẽ trông như thế nào khi hoàn thiện.</a:t>
            </a:r>
          </a:p>
          <a:p>
            <a:pPr marL="114300" indent="0">
              <a:buNone/>
            </a:pP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71232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fontScale="90000"/>
          </a:bodyPr>
          <a:lstStyle/>
          <a:p>
            <a:r>
              <a:rPr lang="vi-VN" sz="2800" b="1" dirty="0">
                <a:latin typeface="Times New Roman" panose="02020603050405020304" pitchFamily="18" charset="0"/>
                <a:cs typeface="Times New Roman" panose="02020603050405020304" pitchFamily="18" charset="0"/>
              </a:rPr>
              <a:t>2.2) Thiết kế mockup và wireframe cho các màn hình chính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Khi nào và tại sao sử dụng chúng:</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Wireframe: Sử dụng khi cần xác định cấu trúc cơ bản của giao diện và cách các thành phần tương tác với nhau. Wireframe giúp nhanh chóng điều chỉnh cấu trúc trước khi đầu tư vào thiết kế chi tiết.</a:t>
            </a:r>
          </a:p>
          <a:p>
            <a:pPr>
              <a:buFont typeface="Wingdings" panose="05000000000000000000" pitchFamily="2" charset="2"/>
              <a:buChar char="q"/>
            </a:pPr>
            <a:r>
              <a:rPr lang="vi-VN" sz="2400" dirty="0">
                <a:latin typeface="Times New Roman" panose="02020603050405020304" pitchFamily="18" charset="0"/>
                <a:cs typeface="Times New Roman" panose="02020603050405020304" pitchFamily="18" charset="0"/>
              </a:rPr>
              <a:t>Mockup: Sử dụng khi cần thể hiện thiết kế cuối cùng và các yếu tố chi tiết của giao diện. Mockup giúp các bên liên quan hình dung cách giao diện sẽ trông như thế nào và có thể được sử dụng để thu thập phản hồi từ người dùng.</a:t>
            </a:r>
          </a:p>
          <a:p>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75562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smtClean="0">
                <a:latin typeface="Times New Roman" panose="02020603050405020304" pitchFamily="18" charset="0"/>
                <a:cs typeface="Times New Roman" panose="02020603050405020304" pitchFamily="18" charset="0"/>
              </a:rPr>
              <a:t>2.3) </a:t>
            </a:r>
            <a:r>
              <a:rPr lang="en-US" sz="2800" b="1" dirty="0" err="1" smtClean="0">
                <a:latin typeface="Times New Roman" panose="02020603050405020304" pitchFamily="18" charset="0"/>
                <a:cs typeface="Times New Roman" panose="02020603050405020304" pitchFamily="18" charset="0"/>
              </a:rPr>
              <a:t>Xác</a:t>
            </a:r>
            <a:r>
              <a:rPr lang="en-US" sz="2800" b="1" dirty="0" smtClean="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838200" y="1963395"/>
            <a:ext cx="10232571" cy="3332953"/>
          </a:xfrm>
          <a:prstGeom prst="rect">
            <a:avLst/>
          </a:prstGeom>
        </p:spPr>
      </p:pic>
    </p:spTree>
    <p:extLst>
      <p:ext uri="{BB962C8B-B14F-4D97-AF65-F5344CB8AC3E}">
        <p14:creationId xmlns:p14="http://schemas.microsoft.com/office/powerpoint/2010/main" val="20669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2.3) </a:t>
            </a:r>
            <a:r>
              <a:rPr lang="en-US" sz="2800" b="1" dirty="0" err="1">
                <a:latin typeface="Times New Roman" panose="02020603050405020304" pitchFamily="18" charset="0"/>
                <a:cs typeface="Times New Roman" panose="02020603050405020304" pitchFamily="18" charset="0"/>
              </a:rPr>
              <a:t>Xác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định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các</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màn</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hình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chính</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của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hệ</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thống</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2019300" cy="1081171"/>
          </a:xfrm>
        </p:spPr>
        <p:txBody>
          <a:bodyPr>
            <a:normAutofit/>
          </a:bodyPr>
          <a:lstStyle/>
          <a:p>
            <a:r>
              <a:rPr lang="vi-VN" sz="2400" smtClean="0">
                <a:latin typeface="Times New Roman" panose="02020603050405020304" pitchFamily="18" charset="0"/>
                <a:cs typeface="Times New Roman" panose="02020603050405020304" pitchFamily="18" charset="0"/>
              </a:rPr>
              <a:t>Màn hình đăng nhập</a:t>
            </a: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6" name="Picture 5"/>
          <p:cNvPicPr>
            <a:picLocks noChangeAspect="1"/>
          </p:cNvPicPr>
          <p:nvPr/>
        </p:nvPicPr>
        <p:blipFill>
          <a:blip r:embed="rId5"/>
          <a:stretch>
            <a:fillRect/>
          </a:stretch>
        </p:blipFill>
        <p:spPr>
          <a:xfrm>
            <a:off x="1066800" y="1554240"/>
            <a:ext cx="9821217" cy="4390279"/>
          </a:xfrm>
          <a:prstGeom prst="rect">
            <a:avLst/>
          </a:prstGeom>
        </p:spPr>
      </p:pic>
    </p:spTree>
    <p:extLst>
      <p:ext uri="{BB962C8B-B14F-4D97-AF65-F5344CB8AC3E}">
        <p14:creationId xmlns:p14="http://schemas.microsoft.com/office/powerpoint/2010/main" val="25022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752600" y="1049845"/>
            <a:ext cx="8314627" cy="5509693"/>
          </a:xfrm>
          <a:prstGeom prst="rect">
            <a:avLst/>
          </a:prstGeom>
        </p:spPr>
      </p:pic>
    </p:spTree>
    <p:extLst>
      <p:ext uri="{BB962C8B-B14F-4D97-AF65-F5344CB8AC3E}">
        <p14:creationId xmlns:p14="http://schemas.microsoft.com/office/powerpoint/2010/main" val="366004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85520" y="1176845"/>
            <a:ext cx="11820959" cy="4983528"/>
          </a:xfrm>
          <a:prstGeom prst="rect">
            <a:avLst/>
          </a:prstGeom>
        </p:spPr>
      </p:pic>
    </p:spTree>
    <p:extLst>
      <p:ext uri="{BB962C8B-B14F-4D97-AF65-F5344CB8AC3E}">
        <p14:creationId xmlns:p14="http://schemas.microsoft.com/office/powerpoint/2010/main" val="393518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smtClean="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ER (Entity-Relationship)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lnSpcReduction="10000"/>
          </a:bodyPr>
          <a:lstStyle/>
          <a:p>
            <a:pPr marL="114300" indent="0">
              <a:buNone/>
            </a:pPr>
            <a:r>
              <a:rPr lang="vi-VN" sz="2400" b="1" dirty="0">
                <a:latin typeface="Times New Roman" panose="02020603050405020304" pitchFamily="18" charset="0"/>
                <a:cs typeface="Times New Roman" panose="02020603050405020304" pitchFamily="18" charset="0"/>
              </a:rPr>
              <a:t>Khái niệm sơ đồ ER </a:t>
            </a:r>
            <a:endParaRPr lang="en-US" sz="2400" b="1" dirty="0" smtClean="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Sơ đồ ER (Entity-Relationship Diagram) là một công cụ trực quan dùng để mô hình hóa dữ liệu trong hệ thống thông tin. Nó được sử dụng để biểu diễn các thực thể (entities), các mối quan hệ (relationships) giữa các thực thể, và các thuộc tính (attributes) của chúng. Dưới đây là các khái niệm cơ bản trong sơ đồ </a:t>
            </a:r>
            <a:r>
              <a:rPr lang="vi-VN" sz="2400" dirty="0" smtClean="0">
                <a:latin typeface="Times New Roman" panose="02020603050405020304" pitchFamily="18" charset="0"/>
                <a:cs typeface="Times New Roman" panose="02020603050405020304" pitchFamily="18" charset="0"/>
              </a:rPr>
              <a:t>ER</a:t>
            </a:r>
            <a:endParaRPr lang="en-US" sz="2400" dirty="0" smtClean="0">
              <a:latin typeface="Times New Roman" panose="02020603050405020304" pitchFamily="18" charset="0"/>
              <a:cs typeface="Times New Roman" panose="02020603050405020304" pitchFamily="18" charset="0"/>
            </a:endParaRPr>
          </a:p>
          <a:p>
            <a:r>
              <a:rPr lang="vi-VN" sz="2400" b="1" dirty="0">
                <a:latin typeface="Times New Roman" panose="02020603050405020304" pitchFamily="18" charset="0"/>
                <a:cs typeface="Times New Roman" panose="02020603050405020304" pitchFamily="18" charset="0"/>
              </a:rPr>
              <a:t>Thực thể (Entity): </a:t>
            </a:r>
            <a:r>
              <a:rPr lang="vi-VN" sz="2400" dirty="0">
                <a:latin typeface="Times New Roman" panose="02020603050405020304" pitchFamily="18" charset="0"/>
                <a:cs typeface="Times New Roman" panose="02020603050405020304" pitchFamily="18" charset="0"/>
              </a:rPr>
              <a:t>Đại diện cho các đối tượng trong hệ thống (vd: Customer, Claim).</a:t>
            </a:r>
          </a:p>
          <a:p>
            <a:r>
              <a:rPr lang="vi-VN" sz="2400" b="1" dirty="0">
                <a:latin typeface="Times New Roman" panose="02020603050405020304" pitchFamily="18" charset="0"/>
                <a:cs typeface="Times New Roman" panose="02020603050405020304" pitchFamily="18" charset="0"/>
              </a:rPr>
              <a:t>Thuộc tính (Attribute): </a:t>
            </a:r>
            <a:r>
              <a:rPr lang="vi-VN" sz="2400" dirty="0">
                <a:latin typeface="Times New Roman" panose="02020603050405020304" pitchFamily="18" charset="0"/>
                <a:cs typeface="Times New Roman" panose="02020603050405020304" pitchFamily="18" charset="0"/>
              </a:rPr>
              <a:t>Các thông tin liên quan đến thực thể (vd: name, email của Customer).</a:t>
            </a:r>
          </a:p>
          <a:p>
            <a:r>
              <a:rPr lang="vi-VN" sz="2400" b="1" dirty="0">
                <a:latin typeface="Times New Roman" panose="02020603050405020304" pitchFamily="18" charset="0"/>
                <a:cs typeface="Times New Roman" panose="02020603050405020304" pitchFamily="18" charset="0"/>
              </a:rPr>
              <a:t>Mối quan hệ (Relationship): </a:t>
            </a:r>
            <a:r>
              <a:rPr lang="vi-VN" sz="2400" dirty="0">
                <a:latin typeface="Times New Roman" panose="02020603050405020304" pitchFamily="18" charset="0"/>
                <a:cs typeface="Times New Roman" panose="02020603050405020304" pitchFamily="18" charset="0"/>
              </a:rPr>
              <a:t>Cách các thực thể liên kết với nhau (vd: Một Customer có nhiều Claims).</a:t>
            </a:r>
          </a:p>
          <a:p>
            <a:pPr marL="114300" indent="0">
              <a:buNone/>
            </a:pPr>
            <a:endParaRPr lang="en-US" sz="2400"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18389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752600" y="971348"/>
            <a:ext cx="7772400" cy="5643655"/>
          </a:xfrm>
          <a:prstGeom prst="rect">
            <a:avLst/>
          </a:prstGeom>
        </p:spPr>
      </p:pic>
    </p:spTree>
    <p:extLst>
      <p:ext uri="{BB962C8B-B14F-4D97-AF65-F5344CB8AC3E}">
        <p14:creationId xmlns:p14="http://schemas.microsoft.com/office/powerpoint/2010/main" val="28132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304800" y="1049845"/>
            <a:ext cx="11769866" cy="5099017"/>
          </a:xfrm>
          <a:prstGeom prst="rect">
            <a:avLst/>
          </a:prstGeom>
        </p:spPr>
      </p:pic>
    </p:spTree>
    <p:extLst>
      <p:ext uri="{BB962C8B-B14F-4D97-AF65-F5344CB8AC3E}">
        <p14:creationId xmlns:p14="http://schemas.microsoft.com/office/powerpoint/2010/main" val="158303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2026960" y="1049845"/>
            <a:ext cx="7906853" cy="5134692"/>
          </a:xfrm>
          <a:prstGeom prst="rect">
            <a:avLst/>
          </a:prstGeom>
        </p:spPr>
      </p:pic>
    </p:spTree>
    <p:extLst>
      <p:ext uri="{BB962C8B-B14F-4D97-AF65-F5344CB8AC3E}">
        <p14:creationId xmlns:p14="http://schemas.microsoft.com/office/powerpoint/2010/main" val="248016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614751" y="1278445"/>
            <a:ext cx="10777149" cy="4931683"/>
          </a:xfrm>
          <a:prstGeom prst="rect">
            <a:avLst/>
          </a:prstGeom>
        </p:spPr>
      </p:pic>
    </p:spTree>
    <p:extLst>
      <p:ext uri="{BB962C8B-B14F-4D97-AF65-F5344CB8AC3E}">
        <p14:creationId xmlns:p14="http://schemas.microsoft.com/office/powerpoint/2010/main" val="58405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3" name="Picture 2"/>
          <p:cNvPicPr>
            <a:picLocks noChangeAspect="1"/>
          </p:cNvPicPr>
          <p:nvPr/>
        </p:nvPicPr>
        <p:blipFill>
          <a:blip r:embed="rId5"/>
          <a:stretch>
            <a:fillRect/>
          </a:stretch>
        </p:blipFill>
        <p:spPr>
          <a:xfrm>
            <a:off x="343579" y="1278445"/>
            <a:ext cx="11504842" cy="4858278"/>
          </a:xfrm>
          <a:prstGeom prst="rect">
            <a:avLst/>
          </a:prstGeom>
        </p:spPr>
      </p:pic>
    </p:spTree>
    <p:extLst>
      <p:ext uri="{BB962C8B-B14F-4D97-AF65-F5344CB8AC3E}">
        <p14:creationId xmlns:p14="http://schemas.microsoft.com/office/powerpoint/2010/main" val="89975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1307628"/>
            <a:ext cx="9031014" cy="4658711"/>
          </a:xfrm>
          <a:prstGeom prst="rect">
            <a:avLst/>
          </a:prstGeom>
        </p:spPr>
      </p:pic>
    </p:spTree>
    <p:extLst>
      <p:ext uri="{BB962C8B-B14F-4D97-AF65-F5344CB8AC3E}">
        <p14:creationId xmlns:p14="http://schemas.microsoft.com/office/powerpoint/2010/main" val="1089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ER (Entity-Relationship)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vi-VN" sz="2400" b="1" dirty="0">
                <a:latin typeface="Times New Roman" panose="02020603050405020304" pitchFamily="18" charset="0"/>
                <a:cs typeface="Times New Roman" panose="02020603050405020304" pitchFamily="18" charset="0"/>
              </a:rPr>
              <a:t>Thiết kế sơ đồ ER cho hệ </a:t>
            </a:r>
            <a:r>
              <a:rPr lang="vi-VN" sz="2400" b="1" dirty="0" smtClean="0">
                <a:latin typeface="Times New Roman" panose="02020603050405020304" pitchFamily="18" charset="0"/>
                <a:cs typeface="Times New Roman" panose="02020603050405020304" pitchFamily="18" charset="0"/>
              </a:rPr>
              <a:t>thống</a:t>
            </a:r>
            <a:endParaRPr lang="en-US" sz="2400" b="1" dirty="0" smtClean="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Customer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Email,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bệnh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InsuranceProduct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khoản</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ClaimStatus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ClaimDocument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tờ</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tờ</a:t>
            </a:r>
            <a:endParaRPr lang="en-US" sz="2400" dirty="0">
              <a:latin typeface="Times New Roman" panose="02020603050405020304" pitchFamily="18" charset="0"/>
              <a:cs typeface="Times New Roman" panose="02020603050405020304" pitchFamily="18" charset="0"/>
            </a:endParaRPr>
          </a:p>
          <a:p>
            <a:pPr marL="114300" indent="0">
              <a:buNone/>
            </a:pPr>
            <a:endParaRPr lang="en-US" sz="24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61935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ER (Entity-Relationship) </a:t>
            </a:r>
            <a:endParaRPr lang="en-US" sz="2800" b="1"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838200" y="1613043"/>
            <a:ext cx="10515600" cy="4563920"/>
          </a:xfrm>
        </p:spPr>
        <p:txBody>
          <a:bodyPr>
            <a:normAutofit/>
          </a:bodyPr>
          <a:lstStyle/>
          <a:p>
            <a:pPr marL="114300" indent="0">
              <a:buNone/>
            </a:pPr>
            <a:r>
              <a:rPr lang="en-US" sz="2400" b="1" dirty="0" err="1">
                <a:latin typeface="Times New Roman" panose="02020603050405020304" pitchFamily="18" charset="0"/>
                <a:cs typeface="Times New Roman" panose="02020603050405020304" pitchFamily="18" charset="0"/>
              </a:rPr>
              <a:t>Xác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định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các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thuộc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tính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từng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thể</a:t>
            </a:r>
            <a:endParaRPr lang="en-US" sz="2400" b="1" dirty="0" smtClean="0">
              <a:latin typeface="Times New Roman" panose="02020603050405020304" pitchFamily="18" charset="0"/>
              <a:cs typeface="Times New Roman" panose="02020603050405020304" pitchFamily="18" charset="0"/>
            </a:endParaRPr>
          </a:p>
          <a:p>
            <a:r>
              <a:rPr lang="en-US" sz="2400" b="1" dirty="0" err="1">
                <a:latin typeface="Times New Roman" panose="02020603050405020304" pitchFamily="18" charset="0"/>
                <a:cs typeface="Times New Roman" panose="02020603050405020304" pitchFamily="18" charset="0"/>
              </a:rPr>
              <a:t>Mối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giữa</a:t>
            </a:r>
            <a:r>
              <a:rPr lang="en-US" sz="2400" b="1" dirty="0">
                <a:latin typeface="Times New Roman" panose="02020603050405020304" pitchFamily="18" charset="0"/>
                <a:cs typeface="Times New Roman" panose="02020603050405020304" pitchFamily="18" charset="0"/>
              </a:rPr>
              <a:t> Customer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Customer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customer</a:t>
            </a:r>
          </a:p>
          <a:p>
            <a:r>
              <a:rPr lang="en-US" sz="2400" b="1" dirty="0" err="1">
                <a:latin typeface="Times New Roman" panose="02020603050405020304" pitchFamily="18" charset="0"/>
                <a:cs typeface="Times New Roman" panose="02020603050405020304" pitchFamily="18" charset="0"/>
              </a:rPr>
              <a:t>Mối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giữa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InsuranceProduct</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InsuranceProduct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Claims, </a:t>
            </a:r>
            <a:r>
              <a:rPr lang="vi-VN" sz="2400" dirty="0" smtClean="0">
                <a:latin typeface="Times New Roman" panose="02020603050405020304" pitchFamily="18" charset="0"/>
                <a:cs typeface="Times New Roman" panose="02020603050405020304" pitchFamily="18" charset="0"/>
              </a:rPr>
              <a:t>Một Claims chỉ thuộc về Product duy nhất</a:t>
            </a:r>
            <a:endParaRPr lang="en-US" sz="2400" dirty="0">
              <a:latin typeface="Times New Roman" panose="02020603050405020304" pitchFamily="18" charset="0"/>
              <a:cs typeface="Times New Roman" panose="02020603050405020304" pitchFamily="18" charset="0"/>
            </a:endParaRPr>
          </a:p>
          <a:p>
            <a:r>
              <a:rPr lang="en-US" sz="2400" b="1" dirty="0" err="1">
                <a:latin typeface="Times New Roman" panose="02020603050405020304" pitchFamily="18" charset="0"/>
                <a:cs typeface="Times New Roman" panose="02020603050405020304" pitchFamily="18" charset="0"/>
              </a:rPr>
              <a:t>Mối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giữa</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ClaimStatus</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ClaimStatus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thái</a:t>
            </a:r>
            <a:r>
              <a:rPr lang="en-US" sz="2400" dirty="0">
                <a:latin typeface="Times New Roman" panose="02020603050405020304" pitchFamily="18" charset="0"/>
                <a:cs typeface="Times New Roman" panose="02020603050405020304" pitchFamily="18" charset="0"/>
              </a:rPr>
              <a:t> </a:t>
            </a:r>
          </a:p>
          <a:p>
            <a:r>
              <a:rPr lang="en-US" sz="2400" b="1" dirty="0" err="1">
                <a:latin typeface="Times New Roman" panose="02020603050405020304" pitchFamily="18" charset="0"/>
                <a:cs typeface="Times New Roman" panose="02020603050405020304" pitchFamily="18" charset="0"/>
              </a:rPr>
              <a:t>Mối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quan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giữa</a:t>
            </a:r>
            <a:r>
              <a:rPr lang="en-US" sz="2400" b="1" dirty="0">
                <a:latin typeface="Times New Roman" panose="02020603050405020304" pitchFamily="18" charset="0"/>
                <a:cs typeface="Times New Roman" panose="02020603050405020304" pitchFamily="18" charset="0"/>
              </a:rPr>
              <a:t> Claim </a:t>
            </a:r>
            <a:r>
              <a:rPr lang="en-US" sz="2400" b="1" dirty="0" err="1">
                <a:latin typeface="Times New Roman" panose="02020603050405020304" pitchFamily="18" charset="0"/>
                <a:cs typeface="Times New Roman" panose="02020603050405020304" pitchFamily="18" charset="0"/>
              </a:rPr>
              <a:t>và</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ClaimDocument</a:t>
            </a:r>
            <a:r>
              <a:rPr lang="en-US" sz="2400" b="1"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Claim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ClaimDocuments</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Claims </a:t>
            </a:r>
            <a:r>
              <a:rPr lang="en-US" sz="2400" dirty="0" err="1">
                <a:latin typeface="Times New Roman" panose="02020603050405020304" pitchFamily="18" charset="0"/>
                <a:cs typeface="Times New Roman" panose="02020603050405020304" pitchFamily="18" charset="0"/>
              </a:rPr>
              <a:t>duy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endParaRPr lang="en-US" sz="2400" dirty="0">
              <a:latin typeface="Times New Roman" panose="02020603050405020304" pitchFamily="18" charset="0"/>
              <a:cs typeface="Times New Roman" panose="02020603050405020304" pitchFamily="18" charset="0"/>
            </a:endParaRPr>
          </a:p>
          <a:p>
            <a:pPr marL="114300" indent="0">
              <a:buNone/>
            </a:pPr>
            <a:endParaRPr lang="en-US" sz="24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spTree>
    <p:extLst>
      <p:ext uri="{BB962C8B-B14F-4D97-AF65-F5344CB8AC3E}">
        <p14:creationId xmlns:p14="http://schemas.microsoft.com/office/powerpoint/2010/main" val="39022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Tạo</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sơ</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đồ</a:t>
            </a:r>
            <a:r>
              <a:rPr lang="en-US" sz="2800" b="1" dirty="0">
                <a:latin typeface="Times New Roman" panose="02020603050405020304" pitchFamily="18" charset="0"/>
                <a:cs typeface="Times New Roman" panose="02020603050405020304" pitchFamily="18" charset="0"/>
              </a:rPr>
              <a:t> ER (Entity-Relationship)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399" y="1558519"/>
            <a:ext cx="10440713" cy="4409976"/>
          </a:xfrm>
          <a:prstGeom prst="rect">
            <a:avLst/>
          </a:prstGeom>
        </p:spPr>
      </p:pic>
    </p:spTree>
    <p:extLst>
      <p:ext uri="{BB962C8B-B14F-4D97-AF65-F5344CB8AC3E}">
        <p14:creationId xmlns:p14="http://schemas.microsoft.com/office/powerpoint/2010/main" val="415284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smtClean="0">
                <a:latin typeface="Times New Roman" panose="02020603050405020304" pitchFamily="18" charset="0"/>
                <a:cs typeface="Times New Roman" panose="02020603050405020304" pitchFamily="18" charset="0"/>
              </a:rPr>
              <a:t>1.2</a:t>
            </a:r>
            <a:r>
              <a:rPr lang="vi-VN" sz="2800" b="1" dirty="0">
                <a:latin typeface="Times New Roman" panose="02020603050405020304" pitchFamily="18" charset="0"/>
                <a:cs typeface="Times New Roman" panose="02020603050405020304" pitchFamily="18" charset="0"/>
              </a:rPr>
              <a:t>) Xác định các bảng và mối quan hệ giữa các bảng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7" name="Picture 6"/>
          <p:cNvPicPr>
            <a:picLocks noChangeAspect="1"/>
          </p:cNvPicPr>
          <p:nvPr/>
        </p:nvPicPr>
        <p:blipFill>
          <a:blip r:embed="rId5"/>
          <a:stretch>
            <a:fillRect/>
          </a:stretch>
        </p:blipFill>
        <p:spPr>
          <a:xfrm>
            <a:off x="1659348" y="1458930"/>
            <a:ext cx="8768065" cy="4570587"/>
          </a:xfrm>
          <a:prstGeom prst="rect">
            <a:avLst/>
          </a:prstGeom>
        </p:spPr>
      </p:pic>
    </p:spTree>
    <p:extLst>
      <p:ext uri="{BB962C8B-B14F-4D97-AF65-F5344CB8AC3E}">
        <p14:creationId xmlns:p14="http://schemas.microsoft.com/office/powerpoint/2010/main" val="311565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1.2) Xác định các bảng và mối quan hệ giữa các bảng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820232" y="1806809"/>
            <a:ext cx="8551535" cy="4338187"/>
          </a:xfrm>
          <a:prstGeom prst="rect">
            <a:avLst/>
          </a:prstGeom>
        </p:spPr>
      </p:pic>
    </p:spTree>
    <p:extLst>
      <p:ext uri="{BB962C8B-B14F-4D97-AF65-F5344CB8AC3E}">
        <p14:creationId xmlns:p14="http://schemas.microsoft.com/office/powerpoint/2010/main" val="252948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71" name="Google Shape;71;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3" name="Title 2"/>
          <p:cNvSpPr>
            <a:spLocks noGrp="1"/>
          </p:cNvSpPr>
          <p:nvPr>
            <p:ph type="title"/>
          </p:nvPr>
        </p:nvSpPr>
        <p:spPr>
          <a:xfrm>
            <a:off x="838200" y="955497"/>
            <a:ext cx="9055813" cy="503433"/>
          </a:xfrm>
        </p:spPr>
        <p:txBody>
          <a:bodyPr>
            <a:normAutofit/>
          </a:bodyPr>
          <a:lstStyle/>
          <a:p>
            <a:r>
              <a:rPr lang="vi-VN" sz="2800" b="1" dirty="0">
                <a:latin typeface="Times New Roman" panose="02020603050405020304" pitchFamily="18" charset="0"/>
                <a:cs typeface="Times New Roman" panose="02020603050405020304" pitchFamily="18" charset="0"/>
              </a:rPr>
              <a:t>1.2) Xác định các bảng và mối quan hệ giữa các bảng </a:t>
            </a:r>
            <a:endParaRPr lang="en-US" sz="2800" b="1" dirty="0">
              <a:latin typeface="Times New Roman" panose="02020603050405020304" pitchFamily="18" charset="0"/>
              <a:cs typeface="Times New Roman" panose="02020603050405020304" pitchFamily="18" charset="0"/>
            </a:endParaRPr>
          </a:p>
        </p:txBody>
      </p:sp>
      <p:sp>
        <p:nvSpPr>
          <p:cNvPr id="5" name="object 27"/>
          <p:cNvSpPr txBox="1">
            <a:spLocks noGrp="1"/>
          </p:cNvSpPr>
          <p:nvPr>
            <p:ph type="ftr" idx="11"/>
          </p:nvPr>
        </p:nvSpPr>
        <p:spPr>
          <a:xfrm>
            <a:off x="8077200" y="6492875"/>
            <a:ext cx="4114800" cy="365125"/>
          </a:xfrm>
          <a:prstGeom prst="rect">
            <a:avLst/>
          </a:prstGeom>
        </p:spPr>
        <p:txBody>
          <a:bodyPr vert="horz" wrap="square" lIns="0" tIns="0" rIns="0" bIns="0" rtlCol="0">
            <a:spAutoFit/>
          </a:bodyPr>
          <a:lstStyle/>
          <a:p>
            <a:pPr marL="12700">
              <a:lnSpc>
                <a:spcPct val="100000"/>
              </a:lnSpc>
            </a:pPr>
            <a:r>
              <a:rPr spc="-5" dirty="0">
                <a:latin typeface="+mn-lt"/>
              </a:rPr>
              <a:t>©</a:t>
            </a:r>
            <a:r>
              <a:rPr spc="5" dirty="0">
                <a:latin typeface="+mn-lt"/>
              </a:rPr>
              <a:t> </a:t>
            </a:r>
            <a:r>
              <a:rPr spc="-10" dirty="0">
                <a:latin typeface="+mn-lt"/>
              </a:rPr>
              <a:t>Copyright</a:t>
            </a:r>
            <a:r>
              <a:rPr spc="35" dirty="0">
                <a:latin typeface="+mn-lt"/>
              </a:rPr>
              <a:t> </a:t>
            </a:r>
            <a:r>
              <a:rPr lang="vi-VN" spc="-10" dirty="0" smtClean="0">
                <a:latin typeface="+mn-lt"/>
              </a:rPr>
              <a:t>2023 GV Nguyễn Đắc Kiên</a:t>
            </a:r>
            <a:endParaRPr spc="25" dirty="0">
              <a:latin typeface="+mn-lt"/>
            </a:endParaRPr>
          </a:p>
        </p:txBody>
      </p:sp>
      <p:pic>
        <p:nvPicPr>
          <p:cNvPr id="2" name="Picture 1"/>
          <p:cNvPicPr>
            <a:picLocks noChangeAspect="1"/>
          </p:cNvPicPr>
          <p:nvPr/>
        </p:nvPicPr>
        <p:blipFill>
          <a:blip r:embed="rId5"/>
          <a:stretch>
            <a:fillRect/>
          </a:stretch>
        </p:blipFill>
        <p:spPr>
          <a:xfrm>
            <a:off x="1173867" y="1676569"/>
            <a:ext cx="10149667" cy="4325489"/>
          </a:xfrm>
          <a:prstGeom prst="rect">
            <a:avLst/>
          </a:prstGeom>
        </p:spPr>
      </p:pic>
    </p:spTree>
    <p:extLst>
      <p:ext uri="{BB962C8B-B14F-4D97-AF65-F5344CB8AC3E}">
        <p14:creationId xmlns:p14="http://schemas.microsoft.com/office/powerpoint/2010/main" val="178383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1890</Words>
  <Application>Microsoft Office PowerPoint</Application>
  <PresentationFormat>Widescreen</PresentationFormat>
  <Paragraphs>134</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Times New Roman</vt:lpstr>
      <vt:lpstr>Arial</vt:lpstr>
      <vt:lpstr>Wingdings</vt:lpstr>
      <vt:lpstr>Oi</vt:lpstr>
      <vt:lpstr>Office Theme</vt:lpstr>
      <vt:lpstr>PowerPoint Presentation</vt:lpstr>
      <vt:lpstr>Nội dung</vt:lpstr>
      <vt:lpstr>1.1) Tạo sơ đồ ER (Entity-Relationship) </vt:lpstr>
      <vt:lpstr>1.1) Tạo sơ đồ ER (Entity-Relationship) </vt:lpstr>
      <vt:lpstr>1.1) Tạo sơ đồ ER (Entity-Relationship) </vt:lpstr>
      <vt:lpstr>1.1) Tạo sơ đồ ER (Entity-Relationship) </vt:lpstr>
      <vt:lpstr>1.2) Xác định các bảng và mối quan hệ giữa các bảng </vt:lpstr>
      <vt:lpstr>1.2) Xác định các bảng và mối quan hệ giữa các bảng </vt:lpstr>
      <vt:lpstr>1.2) Xác định các bảng và mối quan hệ giữa các bảng </vt:lpstr>
      <vt:lpstr>1.2) Xác định các bảng và mối quan hệ giữa các bảng </vt:lpstr>
      <vt:lpstr>1.2) Xác định các bảng và mối quan hệ giữa các bảng </vt:lpstr>
      <vt:lpstr>Mối quan hệ giữa các bảng</vt:lpstr>
      <vt:lpstr>Các ràng buộc toàn vẹn dữ liệu</vt:lpstr>
      <vt:lpstr>1.3) Thiết kế chi tiết các bảng và cột </vt:lpstr>
      <vt:lpstr>PowerPoint Presentation</vt:lpstr>
      <vt:lpstr>1.3) Thiết kế chi tiết các bảng và cột </vt:lpstr>
      <vt:lpstr>1.3) Thiết kế chi tiết các bảng và cột </vt:lpstr>
      <vt:lpstr>1.3) Thiết kế chi tiết các bảng và cột </vt:lpstr>
      <vt:lpstr>1.3) Thiết kế chi tiết các bảng và cột </vt:lpstr>
      <vt:lpstr>1.3) Thiết kế chi tiết các bảng và cột </vt:lpstr>
      <vt:lpstr>2.1) Nguyên tắc thiết kế UI/UX </vt:lpstr>
      <vt:lpstr>2.1) Nguyên tắc thiết kế UI/UX </vt:lpstr>
      <vt:lpstr>2.1) Nguyên tắc thiết kế UI/UX </vt:lpstr>
      <vt:lpstr>2.2) Thiết kế mockup và wireframe cho các màn hình chính </vt:lpstr>
      <vt:lpstr>2.2) Thiết kế mockup và wireframe cho các màn hình chính </vt:lpstr>
      <vt:lpstr>2.3) Xác định các màn hình chính của hệ thống</vt:lpstr>
      <vt:lpstr>2.3) Xác định các màn hình chính của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7390</cp:lastModifiedBy>
  <cp:revision>11</cp:revision>
  <dcterms:created xsi:type="dcterms:W3CDTF">2020-08-07T13:14:06Z</dcterms:created>
  <dcterms:modified xsi:type="dcterms:W3CDTF">2024-07-23T16:03:47Z</dcterms:modified>
</cp:coreProperties>
</file>